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59" r:id="rId5"/>
    <p:sldId id="260" r:id="rId6"/>
    <p:sldId id="262"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AE9B62-80BF-47D8-92F9-1704EE581138}" v="53" dt="2025-05-18T19:29:23.8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521" autoAdjust="0"/>
  </p:normalViewPr>
  <p:slideViewPr>
    <p:cSldViewPr snapToGrid="0">
      <p:cViewPr varScale="1">
        <p:scale>
          <a:sx n="51" d="100"/>
          <a:sy n="51" d="100"/>
        </p:scale>
        <p:origin x="1256"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6F64E6-F516-4AAA-8853-6BF2EE43E0A5}" type="datetimeFigureOut">
              <a:rPr lang="en-GB" smtClean="0"/>
              <a:t>28/05/2025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451A27-7166-4C9B-86F4-131F96F4EAD8}" type="slidenum">
              <a:rPr lang="en-GB" smtClean="0"/>
              <a:t>‹#›</a:t>
            </a:fld>
            <a:endParaRPr lang="en-GB"/>
          </a:p>
        </p:txBody>
      </p:sp>
    </p:spTree>
    <p:extLst>
      <p:ext uri="{BB962C8B-B14F-4D97-AF65-F5344CB8AC3E}">
        <p14:creationId xmlns:p14="http://schemas.microsoft.com/office/powerpoint/2010/main" val="3401313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8451A27-7166-4C9B-86F4-131F96F4EAD8}" type="slidenum">
              <a:rPr lang="en-GB" smtClean="0"/>
              <a:t>1</a:t>
            </a:fld>
            <a:endParaRPr lang="en-GB"/>
          </a:p>
        </p:txBody>
      </p:sp>
    </p:spTree>
    <p:extLst>
      <p:ext uri="{BB962C8B-B14F-4D97-AF65-F5344CB8AC3E}">
        <p14:creationId xmlns:p14="http://schemas.microsoft.com/office/powerpoint/2010/main" val="4060205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C5CBF-E9DC-A503-A1B7-7BDD90FBDE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3078CFF-B9CC-8712-6161-1EF1BF74FD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92EA8E6-72FE-66C4-CA89-7E1A67C29098}"/>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5" name="Footer Placeholder 4">
            <a:extLst>
              <a:ext uri="{FF2B5EF4-FFF2-40B4-BE49-F238E27FC236}">
                <a16:creationId xmlns:a16="http://schemas.microsoft.com/office/drawing/2014/main" id="{A3B80708-C329-0367-DA8C-9FA97BD5667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AB6855E-D3B8-74E7-DBFE-A89F1D261E25}"/>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3105947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BE15D-202C-3C0A-EE36-44552EA54A0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530BB94-4C28-7D1A-DB32-FBE6322EF0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779C23E-0048-48EC-F99A-8ACE8051A600}"/>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5" name="Footer Placeholder 4">
            <a:extLst>
              <a:ext uri="{FF2B5EF4-FFF2-40B4-BE49-F238E27FC236}">
                <a16:creationId xmlns:a16="http://schemas.microsoft.com/office/drawing/2014/main" id="{F6AE95AB-D1BE-E232-BA9D-F63472FBB93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A50A291-63C2-75B8-D2F3-6D6739929A4F}"/>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1739724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2BBF98-240A-29ED-B11A-38D8BD0ABF9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8A335B7-0BB8-1D5B-0F57-A1DF3DC069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23C6AC4-1A33-DEDE-C10D-04F4EBFCE912}"/>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5" name="Footer Placeholder 4">
            <a:extLst>
              <a:ext uri="{FF2B5EF4-FFF2-40B4-BE49-F238E27FC236}">
                <a16:creationId xmlns:a16="http://schemas.microsoft.com/office/drawing/2014/main" id="{4AA630A6-679E-1F31-2B5D-2FF1CB0FE7D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41977BF-5C76-2C48-57A6-3EBCC7E45562}"/>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364710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1314C-EBF6-6B26-6904-C15F0243F71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D62F942-1797-AB61-9A1F-CF80918FF4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31978FB-0B9B-35F9-FF6E-5123EE33710E}"/>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5" name="Footer Placeholder 4">
            <a:extLst>
              <a:ext uri="{FF2B5EF4-FFF2-40B4-BE49-F238E27FC236}">
                <a16:creationId xmlns:a16="http://schemas.microsoft.com/office/drawing/2014/main" id="{D85E7B6B-73A9-7216-6B9F-B7009B236B8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89CF7DF-B0FE-68AB-79CF-EDE05512B656}"/>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2688237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52566-7FE1-7CCA-1F52-45DC69613A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8C07F21-AFC3-8261-105E-2ABA142A58F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5AD7F8-739D-91CD-3A21-3523E4F758EC}"/>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5" name="Footer Placeholder 4">
            <a:extLst>
              <a:ext uri="{FF2B5EF4-FFF2-40B4-BE49-F238E27FC236}">
                <a16:creationId xmlns:a16="http://schemas.microsoft.com/office/drawing/2014/main" id="{65525252-A3EB-2F53-4D53-EFC76BB87B1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597083A-8F6D-7D80-EC8B-B952A955D3AF}"/>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10133761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72A1-28B0-3D63-E4B6-515A553FD34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3BA3E76-D6EB-5A9A-DC82-E7401EC6C1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B8F86A6-8C7C-2DA1-0481-DF103050F5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90B26BF-3800-C37C-E185-42268C389384}"/>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6" name="Footer Placeholder 5">
            <a:extLst>
              <a:ext uri="{FF2B5EF4-FFF2-40B4-BE49-F238E27FC236}">
                <a16:creationId xmlns:a16="http://schemas.microsoft.com/office/drawing/2014/main" id="{9AFAAE50-01C0-71B1-83E4-10797084516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EC68889-69F0-1F73-D98B-6CA2B38EB698}"/>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13281435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20D0E-12C4-560E-E1C7-61E4C9BECF4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03228A1-6BAC-3742-2089-6718659225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61CA9E-295A-5CED-6DF6-0C0BD7C8780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4CB1BC1-D7EB-B63E-D24C-82261586CE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5EE651-1A6D-A3A0-FE88-73D848166FE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AFFD9ADC-9D47-6756-F62A-66FB4618462F}"/>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8" name="Footer Placeholder 7">
            <a:extLst>
              <a:ext uri="{FF2B5EF4-FFF2-40B4-BE49-F238E27FC236}">
                <a16:creationId xmlns:a16="http://schemas.microsoft.com/office/drawing/2014/main" id="{3D10E8AC-74A8-4C5E-1D74-BA01BC8DC27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780BC37-DC61-4017-2635-1E5FABB7ECB7}"/>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542261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045CF-A5A4-CA02-A28A-733300431FA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1FECF37-EBAB-513D-0AFE-89FB87082806}"/>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4" name="Footer Placeholder 3">
            <a:extLst>
              <a:ext uri="{FF2B5EF4-FFF2-40B4-BE49-F238E27FC236}">
                <a16:creationId xmlns:a16="http://schemas.microsoft.com/office/drawing/2014/main" id="{37A85C9A-0FE8-968B-ECF6-20210033627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5E65ABDF-DC7C-2972-7F2D-25BD344DB6AF}"/>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3167459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64AD37-799C-8407-BCC2-412D63B48357}"/>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3" name="Footer Placeholder 2">
            <a:extLst>
              <a:ext uri="{FF2B5EF4-FFF2-40B4-BE49-F238E27FC236}">
                <a16:creationId xmlns:a16="http://schemas.microsoft.com/office/drawing/2014/main" id="{43885E80-9B1D-12E2-5EB0-D9588FA02F9D}"/>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9CA242C-DE7A-C41B-2F58-FA5F934EC3BD}"/>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839600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CB9BE-2D93-017C-FE5C-6F9DDB5FE9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FDD06AD-2D97-B484-A6AC-320DAC8C2F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1474FBE-8AE1-E53F-2FD3-07AA4A1A19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38CF5D-4E75-F538-48D7-7B0938546F4B}"/>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6" name="Footer Placeholder 5">
            <a:extLst>
              <a:ext uri="{FF2B5EF4-FFF2-40B4-BE49-F238E27FC236}">
                <a16:creationId xmlns:a16="http://schemas.microsoft.com/office/drawing/2014/main" id="{C73F2FF5-E4C0-4E1B-12DC-CB4AB67D492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2925DFC-4C69-59A0-A27D-DDE21A78E150}"/>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2501304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6C6B3-BF73-2F02-A1A0-FC25285536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A42FF4F-B8BD-FD41-8F0A-F6C521C0A9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56269BA-891E-7ACA-2A57-0D685EAC7D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79C70A-ED98-0316-87A0-044A4F19FC98}"/>
              </a:ext>
            </a:extLst>
          </p:cNvPr>
          <p:cNvSpPr>
            <a:spLocks noGrp="1"/>
          </p:cNvSpPr>
          <p:nvPr>
            <p:ph type="dt" sz="half" idx="10"/>
          </p:nvPr>
        </p:nvSpPr>
        <p:spPr/>
        <p:txBody>
          <a:bodyPr/>
          <a:lstStyle/>
          <a:p>
            <a:fld id="{C10DB34F-8298-42E6-9D27-8330D0148286}" type="datetimeFigureOut">
              <a:rPr lang="en-GB" smtClean="0"/>
              <a:t>28/05/2025</a:t>
            </a:fld>
            <a:endParaRPr lang="en-GB"/>
          </a:p>
        </p:txBody>
      </p:sp>
      <p:sp>
        <p:nvSpPr>
          <p:cNvPr id="6" name="Footer Placeholder 5">
            <a:extLst>
              <a:ext uri="{FF2B5EF4-FFF2-40B4-BE49-F238E27FC236}">
                <a16:creationId xmlns:a16="http://schemas.microsoft.com/office/drawing/2014/main" id="{BD9DF1BF-0F70-A947-E021-F3DBB3E419D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85D6D39-8512-7250-2342-92B9C2C52065}"/>
              </a:ext>
            </a:extLst>
          </p:cNvPr>
          <p:cNvSpPr>
            <a:spLocks noGrp="1"/>
          </p:cNvSpPr>
          <p:nvPr>
            <p:ph type="sldNum" sz="quarter" idx="12"/>
          </p:nvPr>
        </p:nvSpPr>
        <p:spPr/>
        <p:txBody>
          <a:bodyPr/>
          <a:lstStyle/>
          <a:p>
            <a:fld id="{7A22E373-F463-4DB5-AA1F-40E91A94FCB7}" type="slidenum">
              <a:rPr lang="en-GB" smtClean="0"/>
              <a:t>‹#›</a:t>
            </a:fld>
            <a:endParaRPr lang="en-GB"/>
          </a:p>
        </p:txBody>
      </p:sp>
    </p:spTree>
    <p:extLst>
      <p:ext uri="{BB962C8B-B14F-4D97-AF65-F5344CB8AC3E}">
        <p14:creationId xmlns:p14="http://schemas.microsoft.com/office/powerpoint/2010/main" val="3851657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33550D-C8CF-CD65-4495-7DBE2EC085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87DB449-4EEF-0E27-FCAB-53A82015D2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EF3AD2F-2CBA-9DBB-7B57-8DE213F57F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10DB34F-8298-42E6-9D27-8330D0148286}" type="datetimeFigureOut">
              <a:rPr lang="en-GB" smtClean="0"/>
              <a:t>28/05/2025</a:t>
            </a:fld>
            <a:endParaRPr lang="en-GB"/>
          </a:p>
        </p:txBody>
      </p:sp>
      <p:sp>
        <p:nvSpPr>
          <p:cNvPr id="5" name="Footer Placeholder 4">
            <a:extLst>
              <a:ext uri="{FF2B5EF4-FFF2-40B4-BE49-F238E27FC236}">
                <a16:creationId xmlns:a16="http://schemas.microsoft.com/office/drawing/2014/main" id="{84423FFA-733F-D25A-9596-80B0C0F49B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BC1121F9-BBFC-7940-CB99-5C8DE70B99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A22E373-F463-4DB5-AA1F-40E91A94FCB7}" type="slidenum">
              <a:rPr lang="en-GB" smtClean="0"/>
              <a:t>‹#›</a:t>
            </a:fld>
            <a:endParaRPr lang="en-GB"/>
          </a:p>
        </p:txBody>
      </p:sp>
    </p:spTree>
    <p:extLst>
      <p:ext uri="{BB962C8B-B14F-4D97-AF65-F5344CB8AC3E}">
        <p14:creationId xmlns:p14="http://schemas.microsoft.com/office/powerpoint/2010/main" val="18094144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youtu.be/WgXU7XAZYmQ?si=cffhYgjeogzWe1bQ" TargetMode="External"/><Relationship Id="rId2" Type="http://schemas.openxmlformats.org/officeDocument/2006/relationships/hyperlink" Target="https://youtu.be/trfDoGoXNsE?si=tuiRsI3GMOAyux2d"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31000"/>
                <a:lumOff val="69000"/>
                <a:alpha val="35000"/>
              </a:schemeClr>
            </a:gs>
            <a:gs pos="49000">
              <a:schemeClr val="accent4">
                <a:lumMod val="95000"/>
                <a:lumOff val="5000"/>
              </a:schemeClr>
            </a:gs>
            <a:gs pos="100000">
              <a:schemeClr val="accent4">
                <a:lumMod val="60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5AC92A9-3BCC-AB61-4D99-5234D8C75473}"/>
              </a:ext>
            </a:extLst>
          </p:cNvPr>
          <p:cNvSpPr/>
          <p:nvPr/>
        </p:nvSpPr>
        <p:spPr>
          <a:xfrm>
            <a:off x="572728" y="683343"/>
            <a:ext cx="10874477" cy="5683045"/>
          </a:xfrm>
          <a:prstGeom prst="roundRect">
            <a:avLst/>
          </a:prstGeom>
          <a:solidFill>
            <a:schemeClr val="bg1">
              <a:lumMod val="95000"/>
            </a:schemeClr>
          </a:solidFill>
          <a:ln>
            <a:gradFill flip="none" rotWithShape="1">
              <a:gsLst>
                <a:gs pos="17452">
                  <a:srgbClr val="121F24"/>
                </a:gs>
                <a:gs pos="0">
                  <a:schemeClr val="tx1"/>
                </a:gs>
                <a:gs pos="0">
                  <a:srgbClr val="00B0F0"/>
                </a:gs>
                <a:gs pos="74000">
                  <a:schemeClr val="accent1">
                    <a:lumMod val="45000"/>
                    <a:lumOff val="55000"/>
                  </a:schemeClr>
                </a:gs>
                <a:gs pos="35000">
                  <a:schemeClr val="accent1">
                    <a:lumMod val="45000"/>
                    <a:lumOff val="55000"/>
                  </a:schemeClr>
                </a:gs>
                <a:gs pos="100000">
                  <a:schemeClr val="accent1">
                    <a:lumMod val="30000"/>
                    <a:lumOff val="70000"/>
                  </a:schemeClr>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TextBox 20">
            <a:extLst>
              <a:ext uri="{FF2B5EF4-FFF2-40B4-BE49-F238E27FC236}">
                <a16:creationId xmlns:a16="http://schemas.microsoft.com/office/drawing/2014/main" id="{44755405-9E3F-E2A7-1855-AB2699C51DF1}"/>
              </a:ext>
            </a:extLst>
          </p:cNvPr>
          <p:cNvSpPr txBox="1"/>
          <p:nvPr/>
        </p:nvSpPr>
        <p:spPr>
          <a:xfrm>
            <a:off x="1288026" y="1415845"/>
            <a:ext cx="4817808" cy="1815882"/>
          </a:xfrm>
          <a:prstGeom prst="rect">
            <a:avLst/>
          </a:prstGeom>
          <a:noFill/>
        </p:spPr>
        <p:txBody>
          <a:bodyPr wrap="square" rtlCol="0">
            <a:spAutoFit/>
          </a:bodyPr>
          <a:lstStyle/>
          <a:p>
            <a:r>
              <a:rPr lang="en-GB" sz="2800" b="1" dirty="0">
                <a:latin typeface="Helvetica" panose="020B0604020202020204" pitchFamily="34" charset="0"/>
                <a:cs typeface="Helvetica" panose="020B0604020202020204" pitchFamily="34" charset="0"/>
              </a:rPr>
              <a:t>Imagine Waking Up Excited for a Career That Truly Fulfils You — We’ll Help You Get There</a:t>
            </a:r>
          </a:p>
        </p:txBody>
      </p:sp>
      <p:sp>
        <p:nvSpPr>
          <p:cNvPr id="17" name="Rectangle: Rounded Corners 16">
            <a:extLst>
              <a:ext uri="{FF2B5EF4-FFF2-40B4-BE49-F238E27FC236}">
                <a16:creationId xmlns:a16="http://schemas.microsoft.com/office/drawing/2014/main" id="{47FB9A64-7EDA-7A38-8072-EDC0B41DC1C8}"/>
              </a:ext>
            </a:extLst>
          </p:cNvPr>
          <p:cNvSpPr/>
          <p:nvPr/>
        </p:nvSpPr>
        <p:spPr>
          <a:xfrm>
            <a:off x="6302479" y="771835"/>
            <a:ext cx="985686" cy="29005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latin typeface="Helvetica" panose="020B0604020202020204" pitchFamily="34" charset="0"/>
                <a:cs typeface="Helvetica" panose="020B0604020202020204" pitchFamily="34" charset="0"/>
              </a:rPr>
              <a:t>Products</a:t>
            </a:r>
          </a:p>
        </p:txBody>
      </p:sp>
      <p:sp>
        <p:nvSpPr>
          <p:cNvPr id="12" name="Rectangle: Rounded Corners 11">
            <a:extLst>
              <a:ext uri="{FF2B5EF4-FFF2-40B4-BE49-F238E27FC236}">
                <a16:creationId xmlns:a16="http://schemas.microsoft.com/office/drawing/2014/main" id="{79EA4640-3C6A-3F32-4A01-D0608B458226}"/>
              </a:ext>
            </a:extLst>
          </p:cNvPr>
          <p:cNvSpPr/>
          <p:nvPr/>
        </p:nvSpPr>
        <p:spPr>
          <a:xfrm>
            <a:off x="7374812" y="766922"/>
            <a:ext cx="843116" cy="29005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latin typeface="Helvetica" panose="020B0604020202020204" pitchFamily="34" charset="0"/>
                <a:cs typeface="Helvetica" panose="020B0604020202020204" pitchFamily="34" charset="0"/>
              </a:rPr>
              <a:t>Pricing</a:t>
            </a:r>
          </a:p>
        </p:txBody>
      </p:sp>
      <p:sp>
        <p:nvSpPr>
          <p:cNvPr id="19" name="Rectangle: Rounded Corners 18">
            <a:extLst>
              <a:ext uri="{FF2B5EF4-FFF2-40B4-BE49-F238E27FC236}">
                <a16:creationId xmlns:a16="http://schemas.microsoft.com/office/drawing/2014/main" id="{57A095EA-17D9-F129-060F-9071CC0181E1}"/>
              </a:ext>
            </a:extLst>
          </p:cNvPr>
          <p:cNvSpPr/>
          <p:nvPr/>
        </p:nvSpPr>
        <p:spPr>
          <a:xfrm>
            <a:off x="8304575" y="791478"/>
            <a:ext cx="843116" cy="29005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latin typeface="Helvetica" panose="020B0604020202020204" pitchFamily="34" charset="0"/>
                <a:cs typeface="Helvetica" panose="020B0604020202020204" pitchFamily="34" charset="0"/>
              </a:rPr>
              <a:t>Sign in</a:t>
            </a:r>
          </a:p>
        </p:txBody>
      </p:sp>
      <p:sp>
        <p:nvSpPr>
          <p:cNvPr id="11" name="Rectangle: Rounded Corners 10">
            <a:extLst>
              <a:ext uri="{FF2B5EF4-FFF2-40B4-BE49-F238E27FC236}">
                <a16:creationId xmlns:a16="http://schemas.microsoft.com/office/drawing/2014/main" id="{40505C19-53CF-7B4A-EC89-FA5ADFF19A2D}"/>
              </a:ext>
            </a:extLst>
          </p:cNvPr>
          <p:cNvSpPr/>
          <p:nvPr/>
        </p:nvSpPr>
        <p:spPr>
          <a:xfrm>
            <a:off x="9249085" y="781666"/>
            <a:ext cx="1586065" cy="290050"/>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600" dirty="0">
                <a:latin typeface="Helvetica" panose="020B0604020202020204" pitchFamily="34" charset="0"/>
                <a:cs typeface="Helvetica" panose="020B0604020202020204" pitchFamily="34" charset="0"/>
              </a:rPr>
              <a:t>Join For </a:t>
            </a:r>
            <a:r>
              <a:rPr lang="en-GB" sz="1600" b="1" dirty="0">
                <a:latin typeface="Helvetica" panose="020B0604020202020204" pitchFamily="34" charset="0"/>
                <a:cs typeface="Helvetica" panose="020B0604020202020204" pitchFamily="34" charset="0"/>
              </a:rPr>
              <a:t>FREE</a:t>
            </a:r>
          </a:p>
        </p:txBody>
      </p:sp>
      <p:sp>
        <p:nvSpPr>
          <p:cNvPr id="24" name="TextBox 23">
            <a:extLst>
              <a:ext uri="{FF2B5EF4-FFF2-40B4-BE49-F238E27FC236}">
                <a16:creationId xmlns:a16="http://schemas.microsoft.com/office/drawing/2014/main" id="{1F575599-7103-21EF-F053-DF34C51DE1F1}"/>
              </a:ext>
            </a:extLst>
          </p:cNvPr>
          <p:cNvSpPr txBox="1"/>
          <p:nvPr/>
        </p:nvSpPr>
        <p:spPr>
          <a:xfrm>
            <a:off x="1288026" y="3385946"/>
            <a:ext cx="4817808" cy="1477328"/>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With CareerFrame’s personalized coaching, powerful insights, and a clear roadmap, we’ll help you unlock your true potential, bridge skill gaps, and step into a career that inspires and drives you every day</a:t>
            </a:r>
            <a:endParaRPr lang="en-GB" b="1" dirty="0">
              <a:latin typeface="Arial" panose="020B0604020202020204" pitchFamily="34" charset="0"/>
              <a:cs typeface="Arial" panose="020B0604020202020204" pitchFamily="34" charset="0"/>
            </a:endParaRPr>
          </a:p>
        </p:txBody>
      </p:sp>
      <p:pic>
        <p:nvPicPr>
          <p:cNvPr id="26" name="Picture 25" descr="A person smiling at the camera&#10;&#10;AI-generated content may be incorrect.">
            <a:extLst>
              <a:ext uri="{FF2B5EF4-FFF2-40B4-BE49-F238E27FC236}">
                <a16:creationId xmlns:a16="http://schemas.microsoft.com/office/drawing/2014/main" id="{906769B4-DD10-6935-1AD4-A35B9C116475}"/>
              </a:ext>
            </a:extLst>
          </p:cNvPr>
          <p:cNvPicPr>
            <a:picLocks noChangeAspect="1"/>
          </p:cNvPicPr>
          <p:nvPr/>
        </p:nvPicPr>
        <p:blipFill>
          <a:blip r:embed="rId3"/>
          <a:stretch>
            <a:fillRect/>
          </a:stretch>
        </p:blipFill>
        <p:spPr>
          <a:xfrm>
            <a:off x="1477297" y="5442155"/>
            <a:ext cx="400665" cy="400665"/>
          </a:xfrm>
          <a:prstGeom prst="rect">
            <a:avLst/>
          </a:prstGeom>
        </p:spPr>
      </p:pic>
      <p:pic>
        <p:nvPicPr>
          <p:cNvPr id="1026" name="Picture 2" descr="Generated image">
            <a:extLst>
              <a:ext uri="{FF2B5EF4-FFF2-40B4-BE49-F238E27FC236}">
                <a16:creationId xmlns:a16="http://schemas.microsoft.com/office/drawing/2014/main" id="{4BB5F30B-3EFB-6FE3-0F3A-08F6A06761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6453" y="5442155"/>
            <a:ext cx="400666" cy="400666"/>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descr="A person smiling at the camera&#10;&#10;AI-generated content may be incorrect.">
            <a:extLst>
              <a:ext uri="{FF2B5EF4-FFF2-40B4-BE49-F238E27FC236}">
                <a16:creationId xmlns:a16="http://schemas.microsoft.com/office/drawing/2014/main" id="{22D3FCA3-8687-C638-B6F4-529B2EBC151E}"/>
              </a:ext>
            </a:extLst>
          </p:cNvPr>
          <p:cNvPicPr>
            <a:picLocks noChangeAspect="1"/>
          </p:cNvPicPr>
          <p:nvPr/>
        </p:nvPicPr>
        <p:blipFill>
          <a:blip r:embed="rId3"/>
          <a:stretch>
            <a:fillRect/>
          </a:stretch>
        </p:blipFill>
        <p:spPr>
          <a:xfrm>
            <a:off x="2015610" y="5442154"/>
            <a:ext cx="400665" cy="400665"/>
          </a:xfrm>
          <a:prstGeom prst="rect">
            <a:avLst/>
          </a:prstGeom>
        </p:spPr>
      </p:pic>
      <p:pic>
        <p:nvPicPr>
          <p:cNvPr id="30" name="Picture 2" descr="Generated image">
            <a:extLst>
              <a:ext uri="{FF2B5EF4-FFF2-40B4-BE49-F238E27FC236}">
                <a16:creationId xmlns:a16="http://schemas.microsoft.com/office/drawing/2014/main" id="{D2BAD839-EB66-D564-BEB5-B0362C50E3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8454" y="5442152"/>
            <a:ext cx="400666" cy="400666"/>
          </a:xfrm>
          <a:prstGeom prst="rect">
            <a:avLst/>
          </a:prstGeom>
          <a:noFill/>
          <a:extLst>
            <a:ext uri="{909E8E84-426E-40DD-AFC4-6F175D3DCCD1}">
              <a14:hiddenFill xmlns:a14="http://schemas.microsoft.com/office/drawing/2010/main">
                <a:solidFill>
                  <a:srgbClr val="FFFFFF"/>
                </a:solidFill>
              </a14:hiddenFill>
            </a:ext>
          </a:extLst>
        </p:spPr>
      </p:pic>
      <p:sp>
        <p:nvSpPr>
          <p:cNvPr id="41" name="Rectangle: Rounded Corners 40">
            <a:extLst>
              <a:ext uri="{FF2B5EF4-FFF2-40B4-BE49-F238E27FC236}">
                <a16:creationId xmlns:a16="http://schemas.microsoft.com/office/drawing/2014/main" id="{8ED67F28-9BC6-7519-994A-496CF5E583EE}"/>
              </a:ext>
            </a:extLst>
          </p:cNvPr>
          <p:cNvSpPr/>
          <p:nvPr/>
        </p:nvSpPr>
        <p:spPr>
          <a:xfrm>
            <a:off x="2939839" y="5525730"/>
            <a:ext cx="1730484" cy="290050"/>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600" b="1" dirty="0">
                <a:latin typeface="Helvetica" panose="020B0604020202020204" pitchFamily="34" charset="0"/>
                <a:cs typeface="Helvetica" panose="020B0604020202020204" pitchFamily="34" charset="0"/>
              </a:rPr>
              <a:t>Join The Team</a:t>
            </a:r>
          </a:p>
        </p:txBody>
      </p:sp>
      <p:pic>
        <p:nvPicPr>
          <p:cNvPr id="43" name="Picture 42" descr="A person in a suit holding a book and smiling&#10;&#10;AI-generated content may be incorrect.">
            <a:extLst>
              <a:ext uri="{FF2B5EF4-FFF2-40B4-BE49-F238E27FC236}">
                <a16:creationId xmlns:a16="http://schemas.microsoft.com/office/drawing/2014/main" id="{51A5AACA-F365-523C-DD9F-B614A5EEA3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3552" y="1391220"/>
            <a:ext cx="4451598" cy="4451598"/>
          </a:xfrm>
          <a:prstGeom prst="rect">
            <a:avLst/>
          </a:prstGeom>
        </p:spPr>
      </p:pic>
      <p:pic>
        <p:nvPicPr>
          <p:cNvPr id="3" name="Picture 2" descr="A green and blue logo&#10;&#10;AI-generated content may be incorrect.">
            <a:extLst>
              <a:ext uri="{FF2B5EF4-FFF2-40B4-BE49-F238E27FC236}">
                <a16:creationId xmlns:a16="http://schemas.microsoft.com/office/drawing/2014/main" id="{EB5A758E-4ECC-5E16-57DC-2AAFD4F9B069}"/>
              </a:ext>
            </a:extLst>
          </p:cNvPr>
          <p:cNvPicPr>
            <a:picLocks noChangeAspect="1"/>
          </p:cNvPicPr>
          <p:nvPr/>
        </p:nvPicPr>
        <p:blipFill>
          <a:blip r:embed="rId6"/>
          <a:stretch>
            <a:fillRect/>
          </a:stretch>
        </p:blipFill>
        <p:spPr>
          <a:xfrm>
            <a:off x="127820" y="66368"/>
            <a:ext cx="707921" cy="707921"/>
          </a:xfrm>
          <a:prstGeom prst="rect">
            <a:avLst/>
          </a:prstGeom>
        </p:spPr>
      </p:pic>
    </p:spTree>
    <p:extLst>
      <p:ext uri="{BB962C8B-B14F-4D97-AF65-F5344CB8AC3E}">
        <p14:creationId xmlns:p14="http://schemas.microsoft.com/office/powerpoint/2010/main" val="1324965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9E1F32-A00D-797A-485F-44F9B3DC1736}"/>
              </a:ext>
            </a:extLst>
          </p:cNvPr>
          <p:cNvSpPr/>
          <p:nvPr/>
        </p:nvSpPr>
        <p:spPr>
          <a:xfrm>
            <a:off x="717755" y="1206909"/>
            <a:ext cx="4473677" cy="444418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Video </a:t>
            </a:r>
          </a:p>
        </p:txBody>
      </p:sp>
      <p:sp>
        <p:nvSpPr>
          <p:cNvPr id="5" name="Rectangle 4">
            <a:extLst>
              <a:ext uri="{FF2B5EF4-FFF2-40B4-BE49-F238E27FC236}">
                <a16:creationId xmlns:a16="http://schemas.microsoft.com/office/drawing/2014/main" id="{15940F04-5947-38E1-97DA-7B8D1A432962}"/>
              </a:ext>
            </a:extLst>
          </p:cNvPr>
          <p:cNvSpPr/>
          <p:nvPr/>
        </p:nvSpPr>
        <p:spPr>
          <a:xfrm>
            <a:off x="6853084" y="796413"/>
            <a:ext cx="4906297" cy="559455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GB" dirty="0"/>
          </a:p>
          <a:p>
            <a:endParaRPr lang="en-GB" dirty="0"/>
          </a:p>
          <a:p>
            <a:endParaRPr lang="en-GB" dirty="0"/>
          </a:p>
        </p:txBody>
      </p:sp>
      <p:sp>
        <p:nvSpPr>
          <p:cNvPr id="16" name="TextBox 15">
            <a:extLst>
              <a:ext uri="{FF2B5EF4-FFF2-40B4-BE49-F238E27FC236}">
                <a16:creationId xmlns:a16="http://schemas.microsoft.com/office/drawing/2014/main" id="{AB2626ED-9B39-F916-BDA7-0C828F72489D}"/>
              </a:ext>
            </a:extLst>
          </p:cNvPr>
          <p:cNvSpPr txBox="1"/>
          <p:nvPr/>
        </p:nvSpPr>
        <p:spPr>
          <a:xfrm>
            <a:off x="6735097" y="894736"/>
            <a:ext cx="5024284" cy="5109091"/>
          </a:xfrm>
          <a:prstGeom prst="rect">
            <a:avLst/>
          </a:prstGeom>
          <a:noFill/>
        </p:spPr>
        <p:txBody>
          <a:bodyPr wrap="square" rtlCol="0">
            <a:spAutoFit/>
          </a:bodyPr>
          <a:lstStyle/>
          <a:p>
            <a:r>
              <a:rPr lang="en-GB" sz="2000" b="1" dirty="0">
                <a:latin typeface="Helvetica" panose="020B0604020202020204" pitchFamily="34" charset="0"/>
                <a:cs typeface="Helvetica" panose="020B0604020202020204" pitchFamily="34" charset="0"/>
              </a:rPr>
              <a:t>Feeling stuck in a job that doesn’t excite you? </a:t>
            </a:r>
            <a:r>
              <a:rPr lang="en-GB" sz="2000" dirty="0">
                <a:latin typeface="Helvetica" panose="020B0604020202020204" pitchFamily="34" charset="0"/>
                <a:cs typeface="Helvetica" panose="020B0604020202020204" pitchFamily="34" charset="0"/>
              </a:rPr>
              <a:t>Every day feels like you’re not reaching your </a:t>
            </a:r>
            <a:r>
              <a:rPr lang="en-GB" sz="2000" b="1" dirty="0">
                <a:latin typeface="Helvetica" panose="020B0604020202020204" pitchFamily="34" charset="0"/>
                <a:cs typeface="Helvetica" panose="020B0604020202020204" pitchFamily="34" charset="0"/>
              </a:rPr>
              <a:t>full potential</a:t>
            </a:r>
            <a:r>
              <a:rPr lang="en-GB" sz="2000" dirty="0">
                <a:latin typeface="Helvetica" panose="020B0604020202020204" pitchFamily="34" charset="0"/>
                <a:cs typeface="Helvetica" panose="020B0604020202020204" pitchFamily="34" charset="0"/>
              </a:rPr>
              <a:t>, just going through the motions without </a:t>
            </a:r>
            <a:r>
              <a:rPr lang="en-GB" sz="2000" b="1" dirty="0">
                <a:latin typeface="Helvetica" panose="020B0604020202020204" pitchFamily="34" charset="0"/>
                <a:cs typeface="Helvetica" panose="020B0604020202020204" pitchFamily="34" charset="0"/>
              </a:rPr>
              <a:t>fulfilment</a:t>
            </a:r>
            <a:r>
              <a:rPr lang="en-GB" sz="2000" dirty="0">
                <a:latin typeface="Helvetica" panose="020B0604020202020204" pitchFamily="34" charset="0"/>
                <a:cs typeface="Helvetica" panose="020B0604020202020204" pitchFamily="34" charset="0"/>
              </a:rPr>
              <a:t>.</a:t>
            </a:r>
          </a:p>
          <a:p>
            <a:endParaRPr lang="en-GB" sz="2000" dirty="0"/>
          </a:p>
          <a:p>
            <a:endParaRPr lang="en-GB" dirty="0"/>
          </a:p>
          <a:p>
            <a:r>
              <a:rPr lang="en-GB" sz="1600" dirty="0">
                <a:latin typeface="Arial" panose="020B0604020202020204" pitchFamily="34" charset="0"/>
                <a:cs typeface="Arial" panose="020B0604020202020204" pitchFamily="34" charset="0"/>
              </a:rPr>
              <a:t>The longer you stay in that job, the more you miss out on the opportunities that could change your life. The routine becomes draining, and the fear of stepping into something new only holds you back from the career you deserve.</a:t>
            </a:r>
          </a:p>
          <a:p>
            <a:br>
              <a:rPr lang="en-GB" sz="1600" dirty="0">
                <a:latin typeface="Arial" panose="020B0604020202020204" pitchFamily="34" charset="0"/>
                <a:cs typeface="Arial" panose="020B0604020202020204" pitchFamily="34" charset="0"/>
              </a:rPr>
            </a:br>
            <a:endParaRPr lang="en-GB" sz="1600" dirty="0">
              <a:latin typeface="Arial" panose="020B0604020202020204" pitchFamily="34" charset="0"/>
              <a:cs typeface="Arial" panose="020B0604020202020204" pitchFamily="34" charset="0"/>
            </a:endParaRPr>
          </a:p>
          <a:p>
            <a:r>
              <a:rPr lang="en-GB" sz="1600" b="1" dirty="0">
                <a:latin typeface="Arial" panose="020B0604020202020204" pitchFamily="34" charset="0"/>
                <a:cs typeface="Arial" panose="020B0604020202020204" pitchFamily="34" charset="0"/>
              </a:rPr>
              <a:t>CareerFrame </a:t>
            </a:r>
            <a:r>
              <a:rPr lang="en-GB" sz="1600" dirty="0">
                <a:latin typeface="Arial" panose="020B0604020202020204" pitchFamily="34" charset="0"/>
                <a:cs typeface="Arial" panose="020B0604020202020204" pitchFamily="34" charset="0"/>
              </a:rPr>
              <a:t>is here to help you break free. With personalized coaching, skill gap analysis, and tailored career paths, we’ll guide you to a job that excites and motivates you every day. Whether you want to advance, switch careers, or upskill, your future starts now.</a:t>
            </a:r>
          </a:p>
        </p:txBody>
      </p:sp>
    </p:spTree>
    <p:extLst>
      <p:ext uri="{BB962C8B-B14F-4D97-AF65-F5344CB8AC3E}">
        <p14:creationId xmlns:p14="http://schemas.microsoft.com/office/powerpoint/2010/main" val="2026575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A5CE63F-9E07-47D1-8358-93E168FF097F}"/>
              </a:ext>
            </a:extLst>
          </p:cNvPr>
          <p:cNvSpPr/>
          <p:nvPr/>
        </p:nvSpPr>
        <p:spPr>
          <a:xfrm>
            <a:off x="0" y="0"/>
            <a:ext cx="12192000" cy="6858000"/>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B6EBFE1B-973F-DC6D-F6AE-B232ACF83A18}"/>
              </a:ext>
            </a:extLst>
          </p:cNvPr>
          <p:cNvSpPr/>
          <p:nvPr/>
        </p:nvSpPr>
        <p:spPr>
          <a:xfrm>
            <a:off x="0" y="2572378"/>
            <a:ext cx="12192000" cy="3336053"/>
          </a:xfrm>
          <a:prstGeom prst="rect">
            <a:avLst/>
          </a:prstGeom>
          <a:solidFill>
            <a:schemeClr val="accent4">
              <a:lumMod val="60000"/>
              <a:lumOff val="40000"/>
            </a:schemeClr>
          </a:solidFill>
          <a:ln>
            <a:gradFill flip="none" rotWithShape="1">
              <a:gsLst>
                <a:gs pos="0">
                  <a:schemeClr val="accent4">
                    <a:alpha val="0"/>
                    <a:lumMod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080000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Content Placeholder 2">
            <a:extLst>
              <a:ext uri="{FF2B5EF4-FFF2-40B4-BE49-F238E27FC236}">
                <a16:creationId xmlns:a16="http://schemas.microsoft.com/office/drawing/2014/main" id="{E118422E-1FA0-3AF4-2C3E-4D5F7E158185}"/>
              </a:ext>
            </a:extLst>
          </p:cNvPr>
          <p:cNvSpPr>
            <a:spLocks noGrp="1"/>
          </p:cNvSpPr>
          <p:nvPr>
            <p:ph idx="1"/>
          </p:nvPr>
        </p:nvSpPr>
        <p:spPr>
          <a:xfrm>
            <a:off x="484239" y="2664543"/>
            <a:ext cx="3153697" cy="3097160"/>
          </a:xfrm>
        </p:spPr>
        <p:txBody>
          <a:bodyPr>
            <a:normAutofit/>
          </a:bodyPr>
          <a:lstStyle/>
          <a:p>
            <a:pPr marL="0" indent="0" algn="ctr">
              <a:buNone/>
            </a:pPr>
            <a:r>
              <a:rPr lang="en-GB" dirty="0"/>
              <a:t>💼</a:t>
            </a:r>
            <a:r>
              <a:rPr lang="en-GB" dirty="0">
                <a:latin typeface="Arial" panose="020B0604020202020204" pitchFamily="34" charset="0"/>
                <a:cs typeface="Arial" panose="020B0604020202020204" pitchFamily="34" charset="0"/>
              </a:rPr>
              <a:t>Personalized Career Coaching</a:t>
            </a:r>
          </a:p>
          <a:p>
            <a:pPr marL="0" indent="0" algn="ctr">
              <a:buNone/>
            </a:pPr>
            <a:r>
              <a:rPr lang="en-GB" sz="1800" dirty="0">
                <a:latin typeface="Arial" panose="020B0604020202020204" pitchFamily="34" charset="0"/>
                <a:cs typeface="Arial" panose="020B0604020202020204" pitchFamily="34" charset="0"/>
              </a:rPr>
              <a:t>Get expert guidance every step of the way. Our AI-powered coach builds a relationship with you, offering tailored advice and strategies that align with your unique strengths and career goals.</a:t>
            </a:r>
          </a:p>
        </p:txBody>
      </p:sp>
      <p:sp>
        <p:nvSpPr>
          <p:cNvPr id="4" name="Content Placeholder 2">
            <a:extLst>
              <a:ext uri="{FF2B5EF4-FFF2-40B4-BE49-F238E27FC236}">
                <a16:creationId xmlns:a16="http://schemas.microsoft.com/office/drawing/2014/main" id="{2A5357A7-45A4-2F9A-5B72-E8EFA7F6FD01}"/>
              </a:ext>
            </a:extLst>
          </p:cNvPr>
          <p:cNvSpPr txBox="1">
            <a:spLocks/>
          </p:cNvSpPr>
          <p:nvPr/>
        </p:nvSpPr>
        <p:spPr>
          <a:xfrm>
            <a:off x="4519151" y="2664543"/>
            <a:ext cx="3153697" cy="30971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dirty="0"/>
              <a:t>🔍 </a:t>
            </a:r>
            <a:r>
              <a:rPr lang="en-GB" dirty="0">
                <a:latin typeface="Arial" panose="020B0604020202020204" pitchFamily="34" charset="0"/>
                <a:cs typeface="Arial" panose="020B0604020202020204" pitchFamily="34" charset="0"/>
              </a:rPr>
              <a:t>Skill Gap Analysis &amp; Growth</a:t>
            </a:r>
          </a:p>
          <a:p>
            <a:pPr marL="0" indent="0" algn="ctr">
              <a:buFont typeface="Arial" panose="020B0604020202020204" pitchFamily="34" charset="0"/>
              <a:buNone/>
            </a:pPr>
            <a:r>
              <a:rPr lang="en-GB" sz="1800" dirty="0">
                <a:latin typeface="Arial" panose="020B0604020202020204" pitchFamily="34" charset="0"/>
                <a:cs typeface="Arial" panose="020B0604020202020204" pitchFamily="34" charset="0"/>
              </a:rPr>
              <a:t>Discover exactly where you stand. CareerFrame identifies the gaps between your current skills and the ones required for your dream role, giving you a clear path to grow and advance in your career.</a:t>
            </a:r>
          </a:p>
        </p:txBody>
      </p:sp>
      <p:sp>
        <p:nvSpPr>
          <p:cNvPr id="5" name="Content Placeholder 2">
            <a:extLst>
              <a:ext uri="{FF2B5EF4-FFF2-40B4-BE49-F238E27FC236}">
                <a16:creationId xmlns:a16="http://schemas.microsoft.com/office/drawing/2014/main" id="{A9A6D6B6-D2CB-CE91-1CBD-AE2F12E80E5D}"/>
              </a:ext>
            </a:extLst>
          </p:cNvPr>
          <p:cNvSpPr txBox="1">
            <a:spLocks/>
          </p:cNvSpPr>
          <p:nvPr/>
        </p:nvSpPr>
        <p:spPr>
          <a:xfrm>
            <a:off x="8554064" y="2664543"/>
            <a:ext cx="3153697" cy="32438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dirty="0"/>
              <a:t>🛤️ Tailored Career Pathways</a:t>
            </a:r>
          </a:p>
          <a:p>
            <a:pPr marL="0" indent="0" algn="ctr">
              <a:buFont typeface="Arial" panose="020B0604020202020204" pitchFamily="34" charset="0"/>
              <a:buNone/>
            </a:pPr>
            <a:r>
              <a:rPr lang="en-GB" sz="1800" dirty="0">
                <a:latin typeface="Arial" panose="020B0604020202020204" pitchFamily="34" charset="0"/>
                <a:cs typeface="Arial" panose="020B0604020202020204" pitchFamily="34" charset="0"/>
              </a:rPr>
              <a:t>No one-size-fits-all approach. CareerFrame creates a bespoke roadmap for your career, matching you with the right opportunities and learning resources to help you unlock your true potential and land the role you deserve.</a:t>
            </a:r>
          </a:p>
        </p:txBody>
      </p:sp>
    </p:spTree>
    <p:extLst>
      <p:ext uri="{BB962C8B-B14F-4D97-AF65-F5344CB8AC3E}">
        <p14:creationId xmlns:p14="http://schemas.microsoft.com/office/powerpoint/2010/main" val="3503591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6BED0-4A56-8898-57C3-0A88DE429346}"/>
              </a:ext>
            </a:extLst>
          </p:cNvPr>
          <p:cNvSpPr>
            <a:spLocks noGrp="1"/>
          </p:cNvSpPr>
          <p:nvPr>
            <p:ph type="title"/>
          </p:nvPr>
        </p:nvSpPr>
        <p:spPr/>
        <p:txBody>
          <a:bodyPr/>
          <a:lstStyle/>
          <a:p>
            <a:pPr algn="ctr"/>
            <a:r>
              <a:rPr lang="en-GB" sz="2800" b="1" dirty="0"/>
              <a:t>Testimonials</a:t>
            </a:r>
            <a:r>
              <a:rPr lang="en-GB" dirty="0"/>
              <a:t> </a:t>
            </a:r>
          </a:p>
        </p:txBody>
      </p:sp>
      <p:sp>
        <p:nvSpPr>
          <p:cNvPr id="3" name="Content Placeholder 2">
            <a:extLst>
              <a:ext uri="{FF2B5EF4-FFF2-40B4-BE49-F238E27FC236}">
                <a16:creationId xmlns:a16="http://schemas.microsoft.com/office/drawing/2014/main" id="{CE4B5C41-0D1A-D82B-7925-8E1990EA7F18}"/>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247303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4FE4E-58B1-A49F-053C-C5FE7DFD88E2}"/>
              </a:ext>
            </a:extLst>
          </p:cNvPr>
          <p:cNvSpPr>
            <a:spLocks noGrp="1"/>
          </p:cNvSpPr>
          <p:nvPr>
            <p:ph type="title"/>
          </p:nvPr>
        </p:nvSpPr>
        <p:spPr/>
        <p:txBody>
          <a:bodyPr/>
          <a:lstStyle/>
          <a:p>
            <a:pPr algn="ctr"/>
            <a:r>
              <a:rPr lang="en-GB" sz="2800" b="1" dirty="0">
                <a:latin typeface="Helvetica" panose="020B0604020202020204" pitchFamily="34" charset="0"/>
                <a:cs typeface="Helvetica" panose="020B0604020202020204" pitchFamily="34" charset="0"/>
              </a:rPr>
              <a:t>Features</a:t>
            </a:r>
            <a:r>
              <a:rPr lang="en-GB" dirty="0"/>
              <a:t> </a:t>
            </a:r>
          </a:p>
        </p:txBody>
      </p:sp>
      <p:sp>
        <p:nvSpPr>
          <p:cNvPr id="4" name="Content Placeholder 2">
            <a:extLst>
              <a:ext uri="{FF2B5EF4-FFF2-40B4-BE49-F238E27FC236}">
                <a16:creationId xmlns:a16="http://schemas.microsoft.com/office/drawing/2014/main" id="{DCE3D39C-677B-1653-D36B-151246D50105}"/>
              </a:ext>
            </a:extLst>
          </p:cNvPr>
          <p:cNvSpPr txBox="1">
            <a:spLocks/>
          </p:cNvSpPr>
          <p:nvPr/>
        </p:nvSpPr>
        <p:spPr>
          <a:xfrm>
            <a:off x="7027147" y="1690688"/>
            <a:ext cx="4326653" cy="3959051"/>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r>
              <a:rPr lang="en-GB" sz="5200" b="1" dirty="0"/>
              <a:t>7. </a:t>
            </a:r>
            <a:r>
              <a:rPr lang="en-GB" sz="5200" b="1" dirty="0">
                <a:latin typeface="Arial" panose="020B0604020202020204" pitchFamily="34" charset="0"/>
                <a:cs typeface="Arial" panose="020B0604020202020204" pitchFamily="34" charset="0"/>
              </a:rPr>
              <a:t>🧭 Explore Roles Access</a:t>
            </a:r>
          </a:p>
          <a:p>
            <a:pPr>
              <a:buFont typeface="Arial" panose="020B0604020202020204" pitchFamily="34" charset="0"/>
              <a:buChar char="•"/>
            </a:pPr>
            <a:r>
              <a:rPr lang="en-GB" sz="5200" dirty="0">
                <a:latin typeface="Arial" panose="020B0604020202020204" pitchFamily="34" charset="0"/>
                <a:cs typeface="Arial" panose="020B0604020202020204" pitchFamily="34" charset="0"/>
              </a:rPr>
              <a:t>Get limited (Freemium) or unlimited (Premium) access to in-depth role insights, including job fit, salaries, and perks.</a:t>
            </a:r>
          </a:p>
          <a:p>
            <a:pPr>
              <a:buNone/>
            </a:pPr>
            <a:r>
              <a:rPr lang="en-GB" sz="5200" b="1" dirty="0">
                <a:latin typeface="Arial" panose="020B0604020202020204" pitchFamily="34" charset="0"/>
                <a:cs typeface="Arial" panose="020B0604020202020204" pitchFamily="34" charset="0"/>
              </a:rPr>
              <a:t>8. 📈 Deep Skill Gap Analysis (Premium)</a:t>
            </a:r>
          </a:p>
          <a:p>
            <a:pPr>
              <a:buFont typeface="Arial" panose="020B0604020202020204" pitchFamily="34" charset="0"/>
              <a:buChar char="•"/>
            </a:pPr>
            <a:r>
              <a:rPr lang="en-GB" sz="5200" dirty="0">
                <a:latin typeface="Arial" panose="020B0604020202020204" pitchFamily="34" charset="0"/>
                <a:cs typeface="Arial" panose="020B0604020202020204" pitchFamily="34" charset="0"/>
              </a:rPr>
              <a:t>Receive a detailed skill gap report to understand areas needing improvement for career advancement.</a:t>
            </a:r>
          </a:p>
          <a:p>
            <a:pPr>
              <a:buNone/>
            </a:pPr>
            <a:r>
              <a:rPr lang="en-GB" sz="5200" b="1" dirty="0">
                <a:latin typeface="Arial" panose="020B0604020202020204" pitchFamily="34" charset="0"/>
                <a:cs typeface="Arial" panose="020B0604020202020204" pitchFamily="34" charset="0"/>
              </a:rPr>
              <a:t>9. 🎮 XP Points &amp; Rewards (2 x XP Premium)</a:t>
            </a:r>
          </a:p>
          <a:p>
            <a:r>
              <a:rPr lang="en-GB" sz="5200" dirty="0">
                <a:latin typeface="Arial" panose="020B0604020202020204" pitchFamily="34" charset="0"/>
                <a:cs typeface="Arial" panose="020B0604020202020204" pitchFamily="34" charset="0"/>
              </a:rPr>
              <a:t>Earn XP points for completing milestones and unlock rewards to accelerate your career progress.</a:t>
            </a:r>
          </a:p>
          <a:p>
            <a:pPr>
              <a:buNone/>
            </a:pPr>
            <a:r>
              <a:rPr lang="en-GB" sz="5200" b="1" dirty="0">
                <a:latin typeface="Arial" panose="020B0604020202020204" pitchFamily="34" charset="0"/>
                <a:cs typeface="Arial" panose="020B0604020202020204" pitchFamily="34" charset="0"/>
              </a:rPr>
              <a:t>10. 🤝 Team Networking (Freemium &amp; Premium)</a:t>
            </a:r>
          </a:p>
          <a:p>
            <a:pPr>
              <a:buFont typeface="Arial" panose="020B0604020202020204" pitchFamily="34" charset="0"/>
              <a:buChar char="•"/>
            </a:pPr>
            <a:r>
              <a:rPr lang="en-GB" sz="5200" dirty="0">
                <a:latin typeface="Arial" panose="020B0604020202020204" pitchFamily="34" charset="0"/>
                <a:cs typeface="Arial" panose="020B0604020202020204" pitchFamily="34" charset="0"/>
              </a:rPr>
              <a:t>Connect with other professionals through team networking groups (Premium: Industry-specific communities).</a:t>
            </a:r>
          </a:p>
          <a:p>
            <a:pPr>
              <a:buNone/>
            </a:pPr>
            <a:r>
              <a:rPr lang="en-GB" sz="5200" b="1" dirty="0">
                <a:latin typeface="Arial" panose="020B0604020202020204" pitchFamily="34" charset="0"/>
                <a:cs typeface="Arial" panose="020B0604020202020204" pitchFamily="34" charset="0"/>
              </a:rPr>
              <a:t>11. 🔑 Career Alignment &amp; Role Insights (Freemium &amp; Premium)</a:t>
            </a:r>
          </a:p>
          <a:p>
            <a:pPr>
              <a:buFont typeface="Arial" panose="020B0604020202020204" pitchFamily="34" charset="0"/>
              <a:buChar char="•"/>
            </a:pPr>
            <a:r>
              <a:rPr lang="en-GB" sz="5200" dirty="0">
                <a:latin typeface="Arial" panose="020B0604020202020204" pitchFamily="34" charset="0"/>
                <a:cs typeface="Arial" panose="020B0604020202020204" pitchFamily="34" charset="0"/>
              </a:rPr>
              <a:t>Get in-depth role overviews and personalized recommendations based on your skills, experience, and career aspirations.</a:t>
            </a:r>
          </a:p>
          <a:p>
            <a:endParaRPr lang="en-GB" dirty="0"/>
          </a:p>
        </p:txBody>
      </p:sp>
      <p:sp>
        <p:nvSpPr>
          <p:cNvPr id="6" name="Content Placeholder 5">
            <a:extLst>
              <a:ext uri="{FF2B5EF4-FFF2-40B4-BE49-F238E27FC236}">
                <a16:creationId xmlns:a16="http://schemas.microsoft.com/office/drawing/2014/main" id="{6DA59A40-D906-AFB5-92EB-7B2EDBF6EF38}"/>
              </a:ext>
            </a:extLst>
          </p:cNvPr>
          <p:cNvSpPr>
            <a:spLocks noGrp="1"/>
          </p:cNvSpPr>
          <p:nvPr>
            <p:ph idx="1"/>
          </p:nvPr>
        </p:nvSpPr>
        <p:spPr>
          <a:xfrm>
            <a:off x="838200" y="1690688"/>
            <a:ext cx="5257800" cy="4351338"/>
          </a:xfrm>
        </p:spPr>
        <p:txBody>
          <a:bodyPr>
            <a:normAutofit fontScale="47500" lnSpcReduction="20000"/>
          </a:bodyPr>
          <a:lstStyle/>
          <a:p>
            <a:pPr>
              <a:buNone/>
            </a:pPr>
            <a:r>
              <a:rPr lang="en-GB" b="1" dirty="0"/>
              <a:t>1. 💼 </a:t>
            </a:r>
            <a:r>
              <a:rPr lang="en-GB" b="1" dirty="0">
                <a:latin typeface="Arial" panose="020B0604020202020204" pitchFamily="34" charset="0"/>
                <a:cs typeface="Arial" panose="020B0604020202020204" pitchFamily="34" charset="0"/>
              </a:rPr>
              <a:t>Personalized Career Coaching</a:t>
            </a:r>
          </a:p>
          <a:p>
            <a:pPr>
              <a:buFont typeface="Arial" panose="020B0604020202020204" pitchFamily="34" charset="0"/>
              <a:buChar char="•"/>
            </a:pPr>
            <a:r>
              <a:rPr lang="en-GB" dirty="0">
                <a:latin typeface="Arial" panose="020B0604020202020204" pitchFamily="34" charset="0"/>
                <a:cs typeface="Arial" panose="020B0604020202020204" pitchFamily="34" charset="0"/>
              </a:rPr>
              <a:t>Tailored AI-powered coaching offering personalized advice and action plans to guide your career journey.</a:t>
            </a:r>
          </a:p>
          <a:p>
            <a:pPr>
              <a:buNone/>
            </a:pPr>
            <a:r>
              <a:rPr lang="en-GB" b="1" dirty="0">
                <a:latin typeface="Arial" panose="020B0604020202020204" pitchFamily="34" charset="0"/>
                <a:cs typeface="Arial" panose="020B0604020202020204" pitchFamily="34" charset="0"/>
              </a:rPr>
              <a:t>2. 🔍 Skill Gap Analysis</a:t>
            </a:r>
          </a:p>
          <a:p>
            <a:pPr>
              <a:buFont typeface="Arial" panose="020B0604020202020204" pitchFamily="34" charset="0"/>
              <a:buChar char="•"/>
            </a:pPr>
            <a:r>
              <a:rPr lang="en-GB" dirty="0">
                <a:latin typeface="Arial" panose="020B0604020202020204" pitchFamily="34" charset="0"/>
                <a:cs typeface="Arial" panose="020B0604020202020204" pitchFamily="34" charset="0"/>
              </a:rPr>
              <a:t>Assess your current skills, identify gaps, and receive recommendations to elevate your qualifications.</a:t>
            </a:r>
          </a:p>
          <a:p>
            <a:pPr>
              <a:buNone/>
            </a:pPr>
            <a:r>
              <a:rPr lang="en-GB" b="1" dirty="0">
                <a:latin typeface="Arial" panose="020B0604020202020204" pitchFamily="34" charset="0"/>
                <a:cs typeface="Arial" panose="020B0604020202020204" pitchFamily="34" charset="0"/>
              </a:rPr>
              <a:t>3. 🛤️ Tailored Career Pathways</a:t>
            </a:r>
          </a:p>
          <a:p>
            <a:pPr>
              <a:buFont typeface="Arial" panose="020B0604020202020204" pitchFamily="34" charset="0"/>
              <a:buChar char="•"/>
            </a:pPr>
            <a:r>
              <a:rPr lang="en-GB" dirty="0">
                <a:latin typeface="Arial" panose="020B0604020202020204" pitchFamily="34" charset="0"/>
                <a:cs typeface="Arial" panose="020B0604020202020204" pitchFamily="34" charset="0"/>
              </a:rPr>
              <a:t>Receive a bespoke roadmap with clear milestones and tailored career opportunities based on your goals.</a:t>
            </a:r>
          </a:p>
          <a:p>
            <a:pPr>
              <a:buNone/>
            </a:pPr>
            <a:r>
              <a:rPr lang="en-GB" b="1" dirty="0">
                <a:latin typeface="Arial" panose="020B0604020202020204" pitchFamily="34" charset="0"/>
                <a:cs typeface="Arial" panose="020B0604020202020204" pitchFamily="34" charset="0"/>
              </a:rPr>
              <a:t>4. 📝 AI-Powered Resume Builder</a:t>
            </a:r>
          </a:p>
          <a:p>
            <a:pPr>
              <a:buFont typeface="Arial" panose="020B0604020202020204" pitchFamily="34" charset="0"/>
              <a:buChar char="•"/>
            </a:pPr>
            <a:r>
              <a:rPr lang="en-GB" dirty="0">
                <a:latin typeface="Arial" panose="020B0604020202020204" pitchFamily="34" charset="0"/>
                <a:cs typeface="Arial" panose="020B0604020202020204" pitchFamily="34" charset="0"/>
              </a:rPr>
              <a:t>Generate a professional, optimized resume tailored to the job you're aiming for with AI-driven insights.</a:t>
            </a:r>
          </a:p>
          <a:p>
            <a:pPr>
              <a:buNone/>
            </a:pPr>
            <a:r>
              <a:rPr lang="en-GB" b="1" dirty="0">
                <a:latin typeface="Arial" panose="020B0604020202020204" pitchFamily="34" charset="0"/>
                <a:cs typeface="Arial" panose="020B0604020202020204" pitchFamily="34" charset="0"/>
              </a:rPr>
              <a:t>5. ✍️ AI-Generated Cover Letter</a:t>
            </a:r>
          </a:p>
          <a:p>
            <a:pPr>
              <a:buFont typeface="Arial" panose="020B0604020202020204" pitchFamily="34" charset="0"/>
              <a:buChar char="•"/>
            </a:pPr>
            <a:r>
              <a:rPr lang="en-GB" dirty="0">
                <a:latin typeface="Arial" panose="020B0604020202020204" pitchFamily="34" charset="0"/>
                <a:cs typeface="Arial" panose="020B0604020202020204" pitchFamily="34" charset="0"/>
              </a:rPr>
              <a:t>Automatically generate a personalized cover letter that fits the specific role you’re applying for.</a:t>
            </a:r>
          </a:p>
          <a:p>
            <a:pPr>
              <a:buNone/>
            </a:pPr>
            <a:r>
              <a:rPr lang="en-GB" b="1" dirty="0">
                <a:latin typeface="Arial" panose="020B0604020202020204" pitchFamily="34" charset="0"/>
                <a:cs typeface="Arial" panose="020B0604020202020204" pitchFamily="34" charset="0"/>
              </a:rPr>
              <a:t>6. 📊 Milestone Tracker</a:t>
            </a:r>
          </a:p>
          <a:p>
            <a:pPr>
              <a:buFont typeface="Arial" panose="020B0604020202020204" pitchFamily="34" charset="0"/>
              <a:buChar char="•"/>
            </a:pPr>
            <a:r>
              <a:rPr lang="en-GB" dirty="0">
                <a:latin typeface="Arial" panose="020B0604020202020204" pitchFamily="34" charset="0"/>
                <a:cs typeface="Arial" panose="020B0604020202020204" pitchFamily="34" charset="0"/>
              </a:rPr>
              <a:t>Track and celebrate career progress with personalized goals and visible milestones (Premium: Full visibility).</a:t>
            </a:r>
          </a:p>
          <a:p>
            <a:endParaRPr lang="en-GB" dirty="0"/>
          </a:p>
        </p:txBody>
      </p:sp>
    </p:spTree>
    <p:extLst>
      <p:ext uri="{BB962C8B-B14F-4D97-AF65-F5344CB8AC3E}">
        <p14:creationId xmlns:p14="http://schemas.microsoft.com/office/powerpoint/2010/main" val="2973888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5ACC5-48E6-BFE0-87F8-21F3B0A05B03}"/>
              </a:ext>
            </a:extLst>
          </p:cNvPr>
          <p:cNvSpPr>
            <a:spLocks noGrp="1"/>
          </p:cNvSpPr>
          <p:nvPr>
            <p:ph type="title"/>
          </p:nvPr>
        </p:nvSpPr>
        <p:spPr/>
        <p:txBody>
          <a:bodyPr>
            <a:normAutofit/>
          </a:bodyPr>
          <a:lstStyle/>
          <a:p>
            <a:pPr algn="ctr"/>
            <a:r>
              <a:rPr lang="en-GB" sz="2800" dirty="0">
                <a:latin typeface="Helvetica" panose="020B0604020202020204" pitchFamily="34" charset="0"/>
                <a:cs typeface="Helvetica" panose="020B0604020202020204" pitchFamily="34" charset="0"/>
              </a:rPr>
              <a:t>Process Section </a:t>
            </a:r>
          </a:p>
        </p:txBody>
      </p:sp>
      <p:sp>
        <p:nvSpPr>
          <p:cNvPr id="3" name="Content Placeholder 2">
            <a:extLst>
              <a:ext uri="{FF2B5EF4-FFF2-40B4-BE49-F238E27FC236}">
                <a16:creationId xmlns:a16="http://schemas.microsoft.com/office/drawing/2014/main" id="{79D7F318-89D1-71C5-4143-26E52A9050C3}"/>
              </a:ext>
            </a:extLst>
          </p:cNvPr>
          <p:cNvSpPr>
            <a:spLocks noGrp="1"/>
          </p:cNvSpPr>
          <p:nvPr>
            <p:ph idx="1"/>
          </p:nvPr>
        </p:nvSpPr>
        <p:spPr>
          <a:xfrm>
            <a:off x="8627806" y="1822448"/>
            <a:ext cx="2730910" cy="3798427"/>
          </a:xfrm>
        </p:spPr>
        <p:txBody>
          <a:bodyPr>
            <a:normAutofit/>
          </a:bodyPr>
          <a:lstStyle/>
          <a:p>
            <a:pPr algn="ctr"/>
            <a:r>
              <a:rPr lang="en-GB" dirty="0">
                <a:latin typeface="Helvetica" panose="020B0604020202020204" pitchFamily="34" charset="0"/>
                <a:cs typeface="Helvetica" panose="020B0604020202020204" pitchFamily="34" charset="0"/>
              </a:rPr>
              <a:t>Step 3</a:t>
            </a:r>
            <a:r>
              <a:rPr lang="en-GB" dirty="0"/>
              <a:t>🎯</a:t>
            </a:r>
          </a:p>
          <a:p>
            <a:r>
              <a:rPr lang="en-GB" sz="1600" dirty="0">
                <a:latin typeface="Arial" panose="020B0604020202020204" pitchFamily="34" charset="0"/>
                <a:cs typeface="Arial" panose="020B0604020202020204" pitchFamily="34" charset="0"/>
              </a:rPr>
              <a:t>With </a:t>
            </a:r>
            <a:r>
              <a:rPr lang="en-GB" sz="1600" b="1" dirty="0">
                <a:latin typeface="Arial" panose="020B0604020202020204" pitchFamily="34" charset="0"/>
                <a:cs typeface="Arial" panose="020B0604020202020204" pitchFamily="34" charset="0"/>
              </a:rPr>
              <a:t>CareerFrame</a:t>
            </a:r>
            <a:r>
              <a:rPr lang="en-GB" sz="1600" dirty="0">
                <a:latin typeface="Arial" panose="020B0604020202020204" pitchFamily="34" charset="0"/>
                <a:cs typeface="Arial" panose="020B0604020202020204" pitchFamily="34" charset="0"/>
              </a:rPr>
              <a:t>, you’ll gain the </a:t>
            </a:r>
            <a:r>
              <a:rPr lang="en-GB" sz="1600" b="1" dirty="0">
                <a:latin typeface="Arial" panose="020B0604020202020204" pitchFamily="34" charset="0"/>
                <a:cs typeface="Arial" panose="020B0604020202020204" pitchFamily="34" charset="0"/>
              </a:rPr>
              <a:t>confidence</a:t>
            </a:r>
            <a:r>
              <a:rPr lang="en-GB" sz="1600" dirty="0">
                <a:latin typeface="Arial" panose="020B0604020202020204" pitchFamily="34" charset="0"/>
                <a:cs typeface="Arial" panose="020B0604020202020204" pitchFamily="34" charset="0"/>
              </a:rPr>
              <a:t>, </a:t>
            </a:r>
            <a:r>
              <a:rPr lang="en-GB" sz="1600" b="1" dirty="0">
                <a:latin typeface="Arial" panose="020B0604020202020204" pitchFamily="34" charset="0"/>
                <a:cs typeface="Arial" panose="020B0604020202020204" pitchFamily="34" charset="0"/>
              </a:rPr>
              <a:t>skills</a:t>
            </a:r>
            <a:r>
              <a:rPr lang="en-GB" sz="1600" dirty="0">
                <a:latin typeface="Arial" panose="020B0604020202020204" pitchFamily="34" charset="0"/>
                <a:cs typeface="Arial" panose="020B0604020202020204" pitchFamily="34" charset="0"/>
              </a:rPr>
              <a:t>, and </a:t>
            </a:r>
            <a:r>
              <a:rPr lang="en-GB" sz="1600" b="1" dirty="0">
                <a:latin typeface="Arial" panose="020B0604020202020204" pitchFamily="34" charset="0"/>
                <a:cs typeface="Arial" panose="020B0604020202020204" pitchFamily="34" charset="0"/>
              </a:rPr>
              <a:t>opportunities</a:t>
            </a:r>
            <a:r>
              <a:rPr lang="en-GB" sz="1600" dirty="0">
                <a:latin typeface="Arial" panose="020B0604020202020204" pitchFamily="34" charset="0"/>
                <a:cs typeface="Arial" panose="020B0604020202020204" pitchFamily="34" charset="0"/>
              </a:rPr>
              <a:t> to step into the career you’ve always wanted. Whether it’s </a:t>
            </a:r>
            <a:r>
              <a:rPr lang="en-GB" sz="1600" b="1" dirty="0">
                <a:latin typeface="Arial" panose="020B0604020202020204" pitchFamily="34" charset="0"/>
                <a:cs typeface="Arial" panose="020B0604020202020204" pitchFamily="34" charset="0"/>
              </a:rPr>
              <a:t>advancing in your current field</a:t>
            </a:r>
            <a:r>
              <a:rPr lang="en-GB" sz="1600" dirty="0">
                <a:latin typeface="Arial" panose="020B0604020202020204" pitchFamily="34" charset="0"/>
                <a:cs typeface="Arial" panose="020B0604020202020204" pitchFamily="34" charset="0"/>
              </a:rPr>
              <a:t>, </a:t>
            </a:r>
            <a:r>
              <a:rPr lang="en-GB" sz="1600" b="1" dirty="0">
                <a:latin typeface="Arial" panose="020B0604020202020204" pitchFamily="34" charset="0"/>
                <a:cs typeface="Arial" panose="020B0604020202020204" pitchFamily="34" charset="0"/>
              </a:rPr>
              <a:t>switching to a new role</a:t>
            </a:r>
            <a:r>
              <a:rPr lang="en-GB" sz="1600" dirty="0">
                <a:latin typeface="Arial" panose="020B0604020202020204" pitchFamily="34" charset="0"/>
                <a:cs typeface="Arial" panose="020B0604020202020204" pitchFamily="34" charset="0"/>
              </a:rPr>
              <a:t>, or </a:t>
            </a:r>
            <a:r>
              <a:rPr lang="en-GB" sz="1600" b="1" dirty="0">
                <a:latin typeface="Arial" panose="020B0604020202020204" pitchFamily="34" charset="0"/>
                <a:cs typeface="Arial" panose="020B0604020202020204" pitchFamily="34" charset="0"/>
              </a:rPr>
              <a:t>unlocking higher-paying opportunities</a:t>
            </a:r>
            <a:r>
              <a:rPr lang="en-GB" sz="1600" dirty="0">
                <a:latin typeface="Arial" panose="020B0604020202020204" pitchFamily="34" charset="0"/>
                <a:cs typeface="Arial" panose="020B0604020202020204" pitchFamily="34" charset="0"/>
              </a:rPr>
              <a:t>, you’ll have the tools, insights, and support to make your dream career a reality.</a:t>
            </a:r>
          </a:p>
        </p:txBody>
      </p:sp>
      <p:sp>
        <p:nvSpPr>
          <p:cNvPr id="4" name="Content Placeholder 2">
            <a:extLst>
              <a:ext uri="{FF2B5EF4-FFF2-40B4-BE49-F238E27FC236}">
                <a16:creationId xmlns:a16="http://schemas.microsoft.com/office/drawing/2014/main" id="{FE421719-B1D2-AD1B-E9E4-1D75421C5D2E}"/>
              </a:ext>
            </a:extLst>
          </p:cNvPr>
          <p:cNvSpPr txBox="1">
            <a:spLocks/>
          </p:cNvSpPr>
          <p:nvPr/>
        </p:nvSpPr>
        <p:spPr>
          <a:xfrm>
            <a:off x="833284" y="1822449"/>
            <a:ext cx="2730910" cy="379842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GB" dirty="0">
                <a:latin typeface="Helvetica" panose="020B0604020202020204" pitchFamily="34" charset="0"/>
                <a:cs typeface="Helvetica" panose="020B0604020202020204" pitchFamily="34" charset="0"/>
              </a:rPr>
              <a:t>Step 1</a:t>
            </a:r>
            <a:r>
              <a:rPr lang="en-GB" dirty="0"/>
              <a:t>🚀</a:t>
            </a:r>
          </a:p>
          <a:p>
            <a:r>
              <a:rPr lang="en-GB" sz="1600" dirty="0">
                <a:latin typeface="Arial" panose="020B0604020202020204" pitchFamily="34" charset="0"/>
                <a:cs typeface="Arial" panose="020B0604020202020204" pitchFamily="34" charset="0"/>
              </a:rPr>
              <a:t>Sign up and complete your profile. </a:t>
            </a:r>
            <a:r>
              <a:rPr lang="en-GB" sz="1600" b="1" dirty="0">
                <a:latin typeface="Arial" panose="020B0604020202020204" pitchFamily="34" charset="0"/>
                <a:cs typeface="Arial" panose="020B0604020202020204" pitchFamily="34" charset="0"/>
              </a:rPr>
              <a:t>Tell us about your skills, goals, and aspirations</a:t>
            </a:r>
            <a:r>
              <a:rPr lang="en-GB" sz="1600" dirty="0">
                <a:latin typeface="Arial" panose="020B0604020202020204" pitchFamily="34" charset="0"/>
                <a:cs typeface="Arial" panose="020B0604020202020204" pitchFamily="34" charset="0"/>
              </a:rPr>
              <a:t> so we can create a personalized career plan just for you.</a:t>
            </a:r>
          </a:p>
          <a:p>
            <a:r>
              <a:rPr lang="en-GB" sz="1600" dirty="0">
                <a:latin typeface="Arial" panose="020B0604020202020204" pitchFamily="34" charset="0"/>
                <a:cs typeface="Arial" panose="020B0604020202020204" pitchFamily="34" charset="0"/>
              </a:rPr>
              <a:t>You’ll start your </a:t>
            </a:r>
            <a:r>
              <a:rPr lang="en-GB" sz="1600" b="1" dirty="0">
                <a:latin typeface="Arial" panose="020B0604020202020204" pitchFamily="34" charset="0"/>
                <a:cs typeface="Arial" panose="020B0604020202020204" pitchFamily="34" charset="0"/>
              </a:rPr>
              <a:t>customized career journey</a:t>
            </a:r>
            <a:r>
              <a:rPr lang="en-GB" sz="1600" dirty="0">
                <a:latin typeface="Arial" panose="020B0604020202020204" pitchFamily="34" charset="0"/>
                <a:cs typeface="Arial" panose="020B0604020202020204" pitchFamily="34" charset="0"/>
              </a:rPr>
              <a:t> with </a:t>
            </a:r>
            <a:r>
              <a:rPr lang="en-GB" sz="1600" b="1" dirty="0">
                <a:latin typeface="Arial" panose="020B0604020202020204" pitchFamily="34" charset="0"/>
                <a:cs typeface="Arial" panose="020B0604020202020204" pitchFamily="34" charset="0"/>
              </a:rPr>
              <a:t>AI-powered career coaching</a:t>
            </a:r>
            <a:r>
              <a:rPr lang="en-GB" sz="1600" dirty="0">
                <a:latin typeface="Arial" panose="020B0604020202020204" pitchFamily="34" charset="0"/>
                <a:cs typeface="Arial" panose="020B0604020202020204" pitchFamily="34" charset="0"/>
              </a:rPr>
              <a:t> and </a:t>
            </a:r>
            <a:r>
              <a:rPr lang="en-GB" sz="1600" b="1" dirty="0">
                <a:latin typeface="Arial" panose="020B0604020202020204" pitchFamily="34" charset="0"/>
                <a:cs typeface="Arial" panose="020B0604020202020204" pitchFamily="34" charset="0"/>
              </a:rPr>
              <a:t>personalized insights</a:t>
            </a:r>
            <a:r>
              <a:rPr lang="en-GB" sz="1600" dirty="0">
                <a:latin typeface="Arial" panose="020B0604020202020204" pitchFamily="34" charset="0"/>
                <a:cs typeface="Arial" panose="020B0604020202020204" pitchFamily="34" charset="0"/>
              </a:rPr>
              <a:t> that will shape your path to success.</a:t>
            </a:r>
            <a:endParaRPr lang="en-GB" sz="2400" dirty="0">
              <a:latin typeface="Arial" panose="020B0604020202020204" pitchFamily="34" charset="0"/>
              <a:cs typeface="Arial" panose="020B0604020202020204" pitchFamily="34" charset="0"/>
            </a:endParaRPr>
          </a:p>
        </p:txBody>
      </p:sp>
      <p:sp>
        <p:nvSpPr>
          <p:cNvPr id="5" name="Content Placeholder 2">
            <a:extLst>
              <a:ext uri="{FF2B5EF4-FFF2-40B4-BE49-F238E27FC236}">
                <a16:creationId xmlns:a16="http://schemas.microsoft.com/office/drawing/2014/main" id="{C0804774-1096-7CBC-7E0E-96E2B64CD87E}"/>
              </a:ext>
            </a:extLst>
          </p:cNvPr>
          <p:cNvSpPr txBox="1">
            <a:spLocks/>
          </p:cNvSpPr>
          <p:nvPr/>
        </p:nvSpPr>
        <p:spPr>
          <a:xfrm>
            <a:off x="4730545" y="1822450"/>
            <a:ext cx="2730910" cy="379842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GB" dirty="0">
                <a:latin typeface="Helvetica" panose="020B0604020202020204" pitchFamily="34" charset="0"/>
                <a:cs typeface="Helvetica" panose="020B0604020202020204" pitchFamily="34" charset="0"/>
              </a:rPr>
              <a:t>Step 2</a:t>
            </a:r>
            <a:r>
              <a:rPr lang="en-GB" dirty="0"/>
              <a:t>🧭</a:t>
            </a:r>
          </a:p>
          <a:p>
            <a:r>
              <a:rPr lang="en-GB" sz="1600" dirty="0">
                <a:latin typeface="Arial" panose="020B0604020202020204" pitchFamily="34" charset="0"/>
                <a:cs typeface="Arial" panose="020B0604020202020204" pitchFamily="34" charset="0"/>
              </a:rPr>
              <a:t>We analyse your profile, identify </a:t>
            </a:r>
            <a:r>
              <a:rPr lang="en-GB" sz="1600" b="1" dirty="0">
                <a:latin typeface="Arial" panose="020B0604020202020204" pitchFamily="34" charset="0"/>
                <a:cs typeface="Arial" panose="020B0604020202020204" pitchFamily="34" charset="0"/>
              </a:rPr>
              <a:t>skill gaps</a:t>
            </a:r>
            <a:r>
              <a:rPr lang="en-GB" sz="1600" dirty="0">
                <a:latin typeface="Arial" panose="020B0604020202020204" pitchFamily="34" charset="0"/>
                <a:cs typeface="Arial" panose="020B0604020202020204" pitchFamily="34" charset="0"/>
              </a:rPr>
              <a:t>, and provide you with a </a:t>
            </a:r>
            <a:r>
              <a:rPr lang="en-GB" sz="1600" b="1" dirty="0">
                <a:latin typeface="Arial" panose="020B0604020202020204" pitchFamily="34" charset="0"/>
                <a:cs typeface="Arial" panose="020B0604020202020204" pitchFamily="34" charset="0"/>
              </a:rPr>
              <a:t>tailored career roadmap</a:t>
            </a:r>
            <a:r>
              <a:rPr lang="en-GB" sz="1600" dirty="0">
                <a:latin typeface="Arial" panose="020B0604020202020204" pitchFamily="34" charset="0"/>
                <a:cs typeface="Arial" panose="020B0604020202020204" pitchFamily="34" charset="0"/>
              </a:rPr>
              <a:t>. You’ll receive </a:t>
            </a:r>
            <a:r>
              <a:rPr lang="en-GB" sz="1600" b="1" dirty="0">
                <a:latin typeface="Arial" panose="020B0604020202020204" pitchFamily="34" charset="0"/>
                <a:cs typeface="Arial" panose="020B0604020202020204" pitchFamily="34" charset="0"/>
              </a:rPr>
              <a:t>actionable steps</a:t>
            </a:r>
            <a:r>
              <a:rPr lang="en-GB" sz="1600" dirty="0">
                <a:latin typeface="Arial" panose="020B0604020202020204" pitchFamily="34" charset="0"/>
                <a:cs typeface="Arial" panose="020B0604020202020204" pitchFamily="34" charset="0"/>
              </a:rPr>
              <a:t>, </a:t>
            </a:r>
            <a:r>
              <a:rPr lang="en-GB" sz="1600" b="1" dirty="0">
                <a:latin typeface="Arial" panose="020B0604020202020204" pitchFamily="34" charset="0"/>
                <a:cs typeface="Arial" panose="020B0604020202020204" pitchFamily="34" charset="0"/>
              </a:rPr>
              <a:t>milestone tracking</a:t>
            </a:r>
            <a:r>
              <a:rPr lang="en-GB" sz="1600" dirty="0">
                <a:latin typeface="Arial" panose="020B0604020202020204" pitchFamily="34" charset="0"/>
                <a:cs typeface="Arial" panose="020B0604020202020204" pitchFamily="34" charset="0"/>
              </a:rPr>
              <a:t>, and </a:t>
            </a:r>
            <a:r>
              <a:rPr lang="en-GB" sz="1600" b="1" dirty="0">
                <a:latin typeface="Arial" panose="020B0604020202020204" pitchFamily="34" charset="0"/>
                <a:cs typeface="Arial" panose="020B0604020202020204" pitchFamily="34" charset="0"/>
              </a:rPr>
              <a:t>a skill Gap Analysis this </a:t>
            </a:r>
            <a:r>
              <a:rPr lang="en-GB" sz="1600" dirty="0">
                <a:latin typeface="Arial" panose="020B0604020202020204" pitchFamily="34" charset="0"/>
                <a:cs typeface="Arial" panose="020B0604020202020204" pitchFamily="34" charset="0"/>
              </a:rPr>
              <a:t>aligned with your goals. Your </a:t>
            </a:r>
            <a:r>
              <a:rPr lang="en-GB" sz="1600" b="1" dirty="0">
                <a:latin typeface="Arial" panose="020B0604020202020204" pitchFamily="34" charset="0"/>
                <a:cs typeface="Arial" panose="020B0604020202020204" pitchFamily="34" charset="0"/>
              </a:rPr>
              <a:t>AI career coach</a:t>
            </a:r>
            <a:r>
              <a:rPr lang="en-GB" sz="1600" dirty="0">
                <a:latin typeface="Arial" panose="020B0604020202020204" pitchFamily="34" charset="0"/>
                <a:cs typeface="Arial" panose="020B0604020202020204" pitchFamily="34" charset="0"/>
              </a:rPr>
              <a:t> will guide you at every step, adapting to your progress and offering the support you need.</a:t>
            </a:r>
          </a:p>
        </p:txBody>
      </p:sp>
    </p:spTree>
    <p:extLst>
      <p:ext uri="{BB962C8B-B14F-4D97-AF65-F5344CB8AC3E}">
        <p14:creationId xmlns:p14="http://schemas.microsoft.com/office/powerpoint/2010/main" val="1145232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7F314-EE3F-E245-EDD8-C9E9262DE026}"/>
              </a:ext>
            </a:extLst>
          </p:cNvPr>
          <p:cNvSpPr>
            <a:spLocks noGrp="1"/>
          </p:cNvSpPr>
          <p:nvPr>
            <p:ph type="title"/>
          </p:nvPr>
        </p:nvSpPr>
        <p:spPr/>
        <p:txBody>
          <a:bodyPr>
            <a:normAutofit fontScale="90000"/>
          </a:bodyPr>
          <a:lstStyle/>
          <a:p>
            <a:pPr algn="ctr"/>
            <a:r>
              <a:rPr lang="en-GB" sz="3100" dirty="0">
                <a:latin typeface="Helvetica" panose="020B0604020202020204" pitchFamily="34" charset="0"/>
                <a:cs typeface="Helvetica" panose="020B0604020202020204" pitchFamily="34" charset="0"/>
              </a:rPr>
              <a:t>FAQs</a:t>
            </a:r>
            <a:br>
              <a:rPr lang="en-GB" dirty="0"/>
            </a:br>
            <a:r>
              <a:rPr lang="en-GB" sz="1600" dirty="0">
                <a:hlinkClick r:id="rId2"/>
              </a:rPr>
              <a:t>https://youtu.be/trfDoGoXNsE?si=tuiRsI3GMOAyux2d</a:t>
            </a:r>
            <a:r>
              <a:rPr lang="en-GB" sz="1600" dirty="0"/>
              <a:t> </a:t>
            </a:r>
            <a:br>
              <a:rPr lang="en-GB" dirty="0"/>
            </a:br>
            <a:r>
              <a:rPr lang="en-GB" sz="1800" dirty="0">
                <a:hlinkClick r:id="rId3"/>
              </a:rPr>
              <a:t>https://youtu.be/WgXU7XAZYmQ?si=cffhYgjeogzWe1bQ</a:t>
            </a:r>
            <a:r>
              <a:rPr lang="en-GB" sz="1800" dirty="0"/>
              <a:t> </a:t>
            </a:r>
            <a:br>
              <a:rPr lang="en-GB" dirty="0"/>
            </a:br>
            <a:endParaRPr lang="en-GB" dirty="0"/>
          </a:p>
        </p:txBody>
      </p:sp>
      <p:sp>
        <p:nvSpPr>
          <p:cNvPr id="56" name="Title 1">
            <a:extLst>
              <a:ext uri="{FF2B5EF4-FFF2-40B4-BE49-F238E27FC236}">
                <a16:creationId xmlns:a16="http://schemas.microsoft.com/office/drawing/2014/main" id="{0E551DBD-E2F5-74AA-0B77-B1DE11747AC6}"/>
              </a:ext>
            </a:extLst>
          </p:cNvPr>
          <p:cNvSpPr txBox="1">
            <a:spLocks/>
          </p:cNvSpPr>
          <p:nvPr/>
        </p:nvSpPr>
        <p:spPr>
          <a:xfrm>
            <a:off x="838200" y="526650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GB" dirty="0"/>
          </a:p>
        </p:txBody>
      </p:sp>
      <p:sp>
        <p:nvSpPr>
          <p:cNvPr id="57" name="Title 1">
            <a:extLst>
              <a:ext uri="{FF2B5EF4-FFF2-40B4-BE49-F238E27FC236}">
                <a16:creationId xmlns:a16="http://schemas.microsoft.com/office/drawing/2014/main" id="{213524AC-1D58-0EB3-75A6-63B324C773DE}"/>
              </a:ext>
            </a:extLst>
          </p:cNvPr>
          <p:cNvSpPr txBox="1">
            <a:spLocks/>
          </p:cNvSpPr>
          <p:nvPr/>
        </p:nvSpPr>
        <p:spPr>
          <a:xfrm>
            <a:off x="838200" y="526650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GB" dirty="0"/>
          </a:p>
        </p:txBody>
      </p:sp>
      <p:sp>
        <p:nvSpPr>
          <p:cNvPr id="58" name="Title 1">
            <a:extLst>
              <a:ext uri="{FF2B5EF4-FFF2-40B4-BE49-F238E27FC236}">
                <a16:creationId xmlns:a16="http://schemas.microsoft.com/office/drawing/2014/main" id="{DD6C4F73-1C78-058F-391A-8DC3BA31B83E}"/>
              </a:ext>
            </a:extLst>
          </p:cNvPr>
          <p:cNvSpPr txBox="1">
            <a:spLocks/>
          </p:cNvSpPr>
          <p:nvPr/>
        </p:nvSpPr>
        <p:spPr>
          <a:xfrm>
            <a:off x="838200" y="5089525"/>
            <a:ext cx="10515600" cy="4853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2400" b="1" dirty="0"/>
              <a:t>Your Future Starts Now — Take the First Step Toward a Career You Love</a:t>
            </a:r>
          </a:p>
        </p:txBody>
      </p:sp>
      <p:sp>
        <p:nvSpPr>
          <p:cNvPr id="59" name="Rectangle: Rounded Corners 58">
            <a:extLst>
              <a:ext uri="{FF2B5EF4-FFF2-40B4-BE49-F238E27FC236}">
                <a16:creationId xmlns:a16="http://schemas.microsoft.com/office/drawing/2014/main" id="{53C3EDB8-94E1-F230-4ACF-8A8835ED0BB1}"/>
              </a:ext>
            </a:extLst>
          </p:cNvPr>
          <p:cNvSpPr/>
          <p:nvPr/>
        </p:nvSpPr>
        <p:spPr>
          <a:xfrm>
            <a:off x="5034117" y="5751870"/>
            <a:ext cx="2064774" cy="412956"/>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600" dirty="0">
                <a:latin typeface="Helvetica" panose="020B0604020202020204" pitchFamily="34" charset="0"/>
                <a:cs typeface="Helvetica" panose="020B0604020202020204" pitchFamily="34" charset="0"/>
              </a:rPr>
              <a:t>Join For </a:t>
            </a:r>
            <a:r>
              <a:rPr lang="en-GB" sz="1600" b="1" dirty="0">
                <a:latin typeface="Helvetica" panose="020B0604020202020204" pitchFamily="34" charset="0"/>
                <a:cs typeface="Helvetica" panose="020B0604020202020204" pitchFamily="34" charset="0"/>
              </a:rPr>
              <a:t>FREE</a:t>
            </a:r>
          </a:p>
        </p:txBody>
      </p:sp>
    </p:spTree>
    <p:extLst>
      <p:ext uri="{BB962C8B-B14F-4D97-AF65-F5344CB8AC3E}">
        <p14:creationId xmlns:p14="http://schemas.microsoft.com/office/powerpoint/2010/main" val="37045609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219</TotalTime>
  <Words>805</Words>
  <Application>Microsoft Office PowerPoint</Application>
  <PresentationFormat>Widescreen</PresentationFormat>
  <Paragraphs>57</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Helvetica</vt:lpstr>
      <vt:lpstr>Office Theme</vt:lpstr>
      <vt:lpstr>PowerPoint Presentation</vt:lpstr>
      <vt:lpstr>PowerPoint Presentation</vt:lpstr>
      <vt:lpstr>PowerPoint Presentation</vt:lpstr>
      <vt:lpstr>Testimonials </vt:lpstr>
      <vt:lpstr>Features </vt:lpstr>
      <vt:lpstr>Process Section </vt:lpstr>
      <vt:lpstr>FAQs https://youtu.be/trfDoGoXNsE?si=tuiRsI3GMOAyux2d  https://youtu.be/WgXU7XAZYmQ?si=cffhYgjeogzWe1bQ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ARRON MCWILLIAM</dc:creator>
  <cp:lastModifiedBy>ARRON MCWILLIAM</cp:lastModifiedBy>
  <cp:revision>2</cp:revision>
  <dcterms:created xsi:type="dcterms:W3CDTF">2025-05-17T18:41:05Z</dcterms:created>
  <dcterms:modified xsi:type="dcterms:W3CDTF">2025-05-28T20:46:22Z</dcterms:modified>
</cp:coreProperties>
</file>

<file path=docProps/thumbnail.jpeg>
</file>